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76" r:id="rId2"/>
    <p:sldId id="379" r:id="rId3"/>
    <p:sldId id="430" r:id="rId4"/>
    <p:sldId id="380" r:id="rId5"/>
    <p:sldId id="431" r:id="rId6"/>
    <p:sldId id="419" r:id="rId7"/>
    <p:sldId id="432" r:id="rId8"/>
    <p:sldId id="433" r:id="rId9"/>
    <p:sldId id="435" r:id="rId10"/>
    <p:sldId id="437" r:id="rId11"/>
    <p:sldId id="420" r:id="rId12"/>
    <p:sldId id="436" r:id="rId13"/>
    <p:sldId id="447" r:id="rId14"/>
    <p:sldId id="448" r:id="rId15"/>
    <p:sldId id="450" r:id="rId16"/>
    <p:sldId id="396" r:id="rId17"/>
    <p:sldId id="397" r:id="rId18"/>
    <p:sldId id="440" r:id="rId19"/>
    <p:sldId id="398" r:id="rId20"/>
    <p:sldId id="377" r:id="rId21"/>
    <p:sldId id="449" r:id="rId22"/>
    <p:sldId id="399" r:id="rId23"/>
    <p:sldId id="386" r:id="rId24"/>
    <p:sldId id="400" r:id="rId25"/>
    <p:sldId id="388" r:id="rId26"/>
    <p:sldId id="389" r:id="rId27"/>
    <p:sldId id="401" r:id="rId28"/>
    <p:sldId id="395" r:id="rId29"/>
    <p:sldId id="402" r:id="rId30"/>
    <p:sldId id="391" r:id="rId31"/>
    <p:sldId id="403" r:id="rId32"/>
    <p:sldId id="416" r:id="rId33"/>
    <p:sldId id="452" r:id="rId34"/>
    <p:sldId id="453" r:id="rId35"/>
    <p:sldId id="460" r:id="rId36"/>
    <p:sldId id="459" r:id="rId37"/>
    <p:sldId id="434" r:id="rId38"/>
    <p:sldId id="456" r:id="rId39"/>
    <p:sldId id="919" r:id="rId40"/>
    <p:sldId id="920" r:id="rId41"/>
    <p:sldId id="916" r:id="rId42"/>
    <p:sldId id="918" r:id="rId43"/>
    <p:sldId id="917" r:id="rId44"/>
    <p:sldId id="921" r:id="rId45"/>
    <p:sldId id="443" r:id="rId46"/>
    <p:sldId id="393" r:id="rId47"/>
    <p:sldId id="404" r:id="rId48"/>
    <p:sldId id="418" r:id="rId49"/>
    <p:sldId id="405" r:id="rId50"/>
    <p:sldId id="406" r:id="rId51"/>
    <p:sldId id="441" r:id="rId52"/>
    <p:sldId id="408" r:id="rId53"/>
    <p:sldId id="922" r:id="rId54"/>
    <p:sldId id="923" r:id="rId55"/>
    <p:sldId id="444" r:id="rId56"/>
    <p:sldId id="394" r:id="rId57"/>
    <p:sldId id="409" r:id="rId58"/>
    <p:sldId id="442" r:id="rId59"/>
    <p:sldId id="438" r:id="rId60"/>
    <p:sldId id="411" r:id="rId61"/>
    <p:sldId id="412" r:id="rId62"/>
    <p:sldId id="413" r:id="rId63"/>
    <p:sldId id="445" r:id="rId64"/>
    <p:sldId id="415" r:id="rId65"/>
    <p:sldId id="455" r:id="rId66"/>
    <p:sldId id="461" r:id="rId67"/>
    <p:sldId id="924" r:id="rId68"/>
    <p:sldId id="422" r:id="rId69"/>
    <p:sldId id="423" r:id="rId70"/>
    <p:sldId id="424" r:id="rId71"/>
    <p:sldId id="425" r:id="rId72"/>
    <p:sldId id="426" r:id="rId73"/>
    <p:sldId id="427" r:id="rId74"/>
    <p:sldId id="428" r:id="rId7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30"/>
            <p14:sldId id="380"/>
            <p14:sldId id="431"/>
            <p14:sldId id="419"/>
            <p14:sldId id="432"/>
            <p14:sldId id="433"/>
            <p14:sldId id="435"/>
            <p14:sldId id="437"/>
            <p14:sldId id="420"/>
            <p14:sldId id="436"/>
            <p14:sldId id="447"/>
            <p14:sldId id="448"/>
            <p14:sldId id="450"/>
            <p14:sldId id="396"/>
            <p14:sldId id="397"/>
            <p14:sldId id="440"/>
            <p14:sldId id="398"/>
            <p14:sldId id="377"/>
            <p14:sldId id="449"/>
            <p14:sldId id="399"/>
            <p14:sldId id="386"/>
            <p14:sldId id="400"/>
            <p14:sldId id="388"/>
            <p14:sldId id="389"/>
            <p14:sldId id="401"/>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922"/>
            <p14:sldId id="923"/>
            <p14:sldId id="444"/>
            <p14:sldId id="394"/>
            <p14:sldId id="409"/>
            <p14:sldId id="442"/>
            <p14:sldId id="438"/>
            <p14:sldId id="411"/>
            <p14:sldId id="412"/>
            <p14:sldId id="413"/>
            <p14:sldId id="445"/>
            <p14:sldId id="415"/>
            <p14:sldId id="455"/>
            <p14:sldId id="461"/>
            <p14:sldId id="924"/>
            <p14:sldId id="422"/>
            <p14:sldId id="423"/>
            <p14:sldId id="424"/>
            <p14:sldId id="425"/>
            <p14:sldId id="426"/>
            <p14:sldId id="427"/>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612" autoAdjust="0"/>
  </p:normalViewPr>
  <p:slideViewPr>
    <p:cSldViewPr>
      <p:cViewPr varScale="1">
        <p:scale>
          <a:sx n="113" d="100"/>
          <a:sy n="113" d="100"/>
        </p:scale>
        <p:origin x="1434" y="84"/>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p:scale>
        <a:sx n="200" d="100"/>
        <a:sy n="200" d="100"/>
      </p:scale>
      <p:origin x="0" y="-3469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14:m>
                  <m:oMath xmlns:m="http://schemas.openxmlformats.org/officeDocument/2006/math">
                    <m:r>
                      <a:rPr lang="en-US" b="0" i="1" smtClean="0">
                        <a:latin typeface="Cambria Math" panose="02040503050406030204" pitchFamily="18" charset="0"/>
                      </a:rPr>
                      <m:t>𝛼</m:t>
                    </m:r>
                  </m:oMath>
                </a14:m>
                <a:endParaRPr lang="en-SE" dirty="0"/>
              </a:p>
              <a:p>
                <a:r>
                  <a:rPr lang="en-US" dirty="0"/>
                  <a:t>Repeat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𝒫</m:t>
                        </m:r>
                      </m:e>
                      <m:sub>
                        <m:r>
                          <a:rPr lang="en-US" b="0" i="1" dirty="0" smtClean="0">
                            <a:latin typeface="Cambria Math" panose="02040503050406030204" pitchFamily="18" charset="0"/>
                          </a:rPr>
                          <m:t>𝜖</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m:t>
                    </m:r>
                    <m:r>
                      <a:rPr lang="en-US" i="1" dirty="0">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e>
                            </m:d>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r>
                  <a:rPr lang="en-US" dirty="0"/>
                  <a:t> </a:t>
                </a:r>
              </a:p>
              <a:p>
                <a:r>
                  <a:rPr lang="en-US" dirty="0"/>
                  <a:t>where </a:t>
                </a:r>
                <a14:m>
                  <m:oMath xmlns:m="http://schemas.openxmlformats.org/officeDocument/2006/math">
                    <m:r>
                      <a:rPr lang="en-US" b="0" i="1" dirty="0" smtClean="0">
                        <a:latin typeface="Cambria Math" panose="02040503050406030204" pitchFamily="18" charset="0"/>
                      </a:rPr>
                      <m:t>𝒫</m:t>
                    </m:r>
                  </m:oMath>
                </a14:m>
                <a:r>
                  <a:rPr lang="en-US" dirty="0"/>
                  <a:t> denotes projection onto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oMath>
                </a14:m>
                <a:r>
                  <a:rPr lang="en-US" dirty="0"/>
                  <a:t> ball of radius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a:rPr lang="en-US" i="1" dirty="0">
                            <a:latin typeface="Cambria Math" panose="02040503050406030204" pitchFamily="18" charset="0"/>
                          </a:rPr>
                          <m:t>𝜖</m:t>
                        </m:r>
                      </m:sub>
                    </m:sSub>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i="1" dirty="0">
                        <a:latin typeface="Cambria Math" panose="02040503050406030204" pitchFamily="18" charset="0"/>
                      </a:rPr>
                      <m:t>𝜖</m:t>
                    </m:r>
                    <m:func>
                      <m:funcPr>
                        <m:ctrlPr>
                          <a:rPr lang="en-US" b="0" i="1" dirty="0" smtClean="0">
                            <a:latin typeface="Cambria Math" panose="02040503050406030204" pitchFamily="18" charset="0"/>
                          </a:rPr>
                        </m:ctrlPr>
                      </m:funcPr>
                      <m:fNa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𝑧</m:t>
                            </m:r>
                          </m:num>
                          <m:den>
                            <m:r>
                              <m:rPr>
                                <m:sty m:val="p"/>
                              </m:rPr>
                              <a:rPr lang="en-US" b="0" i="0" dirty="0" smtClean="0">
                                <a:latin typeface="Cambria Math" panose="02040503050406030204" pitchFamily="18" charset="0"/>
                              </a:rPr>
                              <m:t>max</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𝜖</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𝑧</m:t>
                                        </m:r>
                                      </m:e>
                                    </m:d>
                                  </m:e>
                                  <m:sub>
                                    <m:r>
                                      <a:rPr lang="en-US" i="1" dirty="0">
                                        <a:latin typeface="Cambria Math" panose="02040503050406030204" pitchFamily="18" charset="0"/>
                                      </a:rPr>
                                      <m:t>2</m:t>
                                    </m:r>
                                  </m:sub>
                                </m:sSub>
                              </m:e>
                            </m:d>
                          </m:den>
                        </m:f>
                      </m:fName>
                      <m:e>
                        <m:r>
                          <a:rPr lang="en-US" b="0" i="1" dirty="0" smtClean="0">
                            <a:latin typeface="Cambria Math" panose="02040503050406030204" pitchFamily="18" charset="0"/>
                          </a:rPr>
                          <m:t>   </m:t>
                        </m:r>
                      </m:e>
                    </m:func>
                  </m:oMath>
                </a14:m>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r>
                  <a:rPr lang="en-US" b="0" i="0">
                    <a:latin typeface="Cambria Math" panose="02040503050406030204" pitchFamily="18" charset="0"/>
                  </a:rPr>
                  <a:t>𝛼</a:t>
                </a:r>
                <a:endParaRPr lang="en-SE" dirty="0"/>
              </a:p>
              <a:p>
                <a:r>
                  <a:rPr lang="en-US" dirty="0"/>
                  <a:t>Repeat </a:t>
                </a:r>
                <a:r>
                  <a:rPr lang="en-US" i="0" dirty="0">
                    <a:latin typeface="Cambria Math" panose="02040503050406030204" pitchFamily="18" charset="0"/>
                  </a:rPr>
                  <a:t>𝛿</a:t>
                </a:r>
                <a:r>
                  <a:rPr lang="en-US" b="0" i="0" dirty="0">
                    <a:latin typeface="Cambria Math" panose="02040503050406030204" pitchFamily="18" charset="0"/>
                  </a:rPr>
                  <a:t>≔𝒫_𝜖 (</a:t>
                </a:r>
                <a:r>
                  <a:rPr lang="en-US" i="0" dirty="0">
                    <a:latin typeface="Cambria Math" panose="02040503050406030204" pitchFamily="18" charset="0"/>
                  </a:rPr>
                  <a:t>𝛿+𝛼</a:t>
                </a:r>
                <a:r>
                  <a:rPr lang="en-US" i="0">
                    <a:latin typeface="Cambria Math" panose="02040503050406030204" pitchFamily="18" charset="0"/>
                  </a:rPr>
                  <a:t> </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_2 )</a:t>
                </a:r>
                <a:r>
                  <a:rPr lang="en-US" dirty="0"/>
                  <a:t> </a:t>
                </a:r>
              </a:p>
              <a:p>
                <a:r>
                  <a:rPr lang="en-US" dirty="0"/>
                  <a:t>where </a:t>
                </a:r>
                <a:r>
                  <a:rPr lang="en-US" b="0" i="0" dirty="0">
                    <a:latin typeface="Cambria Math" panose="02040503050406030204" pitchFamily="18" charset="0"/>
                  </a:rPr>
                  <a:t>𝒫</a:t>
                </a:r>
                <a:r>
                  <a:rPr lang="en-US" dirty="0"/>
                  <a:t> denotes projection onto the </a:t>
                </a:r>
                <a:r>
                  <a:rPr lang="en-US" i="0">
                    <a:latin typeface="Cambria Math" panose="02040503050406030204" pitchFamily="18" charset="0"/>
                  </a:rPr>
                  <a:t>𝑙_2</a:t>
                </a:r>
                <a:r>
                  <a:rPr lang="en-US" dirty="0"/>
                  <a:t> ball of radius </a:t>
                </a:r>
                <a:r>
                  <a:rPr lang="en-US" b="0" i="0">
                    <a:latin typeface="Cambria Math" panose="02040503050406030204" pitchFamily="18" charset="0"/>
                  </a:rPr>
                  <a:t>𝜖</a:t>
                </a:r>
                <a:r>
                  <a:rPr lang="en-US" dirty="0"/>
                  <a:t>: </a:t>
                </a:r>
                <a:r>
                  <a:rPr lang="en-US" i="0" dirty="0">
                    <a:latin typeface="Cambria Math" panose="02040503050406030204" pitchFamily="18" charset="0"/>
                  </a:rPr>
                  <a:t>𝒫_𝜖</a:t>
                </a:r>
                <a:r>
                  <a:rPr lang="en-US" b="0" i="0" dirty="0">
                    <a:latin typeface="Cambria Math" panose="02040503050406030204" pitchFamily="18" charset="0"/>
                  </a:rPr>
                  <a:t> (𝑧)=</a:t>
                </a:r>
                <a:r>
                  <a:rPr lang="en-US" i="0" dirty="0">
                    <a:latin typeface="Cambria Math" panose="02040503050406030204" pitchFamily="18" charset="0"/>
                  </a:rPr>
                  <a:t>𝜖</a:t>
                </a:r>
                <a:r>
                  <a:rPr lang="en-US" b="0" i="0" dirty="0">
                    <a:latin typeface="Cambria Math" panose="02040503050406030204" pitchFamily="18" charset="0"/>
                  </a:rPr>
                  <a:t>  𝑧/max{</a:t>
                </a:r>
                <a:r>
                  <a:rPr lang="en-US" i="0" dirty="0">
                    <a:latin typeface="Cambria Math" panose="02040503050406030204" pitchFamily="18" charset="0"/>
                  </a:rPr>
                  <a:t>𝜖,‖𝑧‖_2 } </a:t>
                </a:r>
                <a:r>
                  <a:rPr lang="en-US" b="0" i="0" dirty="0">
                    <a:latin typeface="Cambria Math" panose="02040503050406030204" pitchFamily="18" charset="0"/>
                  </a:rPr>
                  <a:t>⁡〖   〗</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5937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p>
              <a:p>
                <a:r>
                  <a:rPr lang="en-US" dirty="0"/>
                  <a:t>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a:t>
                </a:r>
                <a:r>
                  <a:rPr lang="en-US" dirty="0" err="1"/>
                  <a:t>the</a:t>
                </a:r>
                <a:r>
                  <a:rPr lang="en-US" dirty="0"/>
                  <a:t>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would like to solve it with gradient descent, but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a14:m>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3027767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Adaptive evaluation methodology + scaling up verification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993951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0.png"/><Relationship Id="rId7"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 Id="rId9" Type="http://schemas.openxmlformats.org/officeDocument/2006/relationships/image" Target="../media/image29.svg"/></Relationships>
</file>

<file path=ppt/slides/_rels/slide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5.png"/><Relationship Id="rId7" Type="http://schemas.openxmlformats.org/officeDocument/2006/relationships/image" Target="../media/image4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4.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31.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gif"/><Relationship Id="rId5" Type="http://schemas.openxmlformats.org/officeDocument/2006/relationships/image" Target="../media/image60.gif"/><Relationship Id="rId4" Type="http://schemas.openxmlformats.org/officeDocument/2006/relationships/hyperlink" Target="https://www.youtube.com/watch?v=-E0t_s6bT_4"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671.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49.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image" Target="../media/image8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70.png"/><Relationship Id="rId7" Type="http://schemas.openxmlformats.org/officeDocument/2006/relationships/image" Target="../media/image840.png"/><Relationship Id="rId12"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30.png"/><Relationship Id="rId11" Type="http://schemas.openxmlformats.org/officeDocument/2006/relationships/image" Target="../media/image87.png"/><Relationship Id="rId5" Type="http://schemas.openxmlformats.org/officeDocument/2006/relationships/image" Target="../media/image820.png"/><Relationship Id="rId10" Type="http://schemas.openxmlformats.org/officeDocument/2006/relationships/image" Target="../media/image860.png"/><Relationship Id="rId4" Type="http://schemas.openxmlformats.org/officeDocument/2006/relationships/image" Target="../media/image810.png"/><Relationship Id="rId9" Type="http://schemas.openxmlformats.org/officeDocument/2006/relationships/image" Target="../media/image850.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Trusted-AI/adversarial-robustness-toolbox"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hub.com/bethgelab/foolbox" TargetMode="External"/><Relationship Id="rId4" Type="http://schemas.openxmlformats.org/officeDocument/2006/relationships/hyperlink" Target="https://github.com/cleverhans-lab/cleverhan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L4.2 </a:t>
            </a:r>
            <a:r>
              <a:rPr lang="en-US" dirty="0"/>
              <a:t>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a:t>Zonghua </a:t>
            </a:r>
            <a:r>
              <a:rPr lang="en-US" dirty="0"/>
              <a:t>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85000" lnSpcReduction="2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r>
                  <a:rPr lang="en-US" dirty="0"/>
                  <a:t> (e.g., FGSM, PGD)</a:t>
                </a:r>
              </a:p>
              <a:p>
                <a:pPr lvl="1"/>
                <a:r>
                  <a:rPr lang="en-US"/>
                  <a:t>Alternative formulation: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min</m:t>
                            </m:r>
                          </m:e>
                          <m:lim>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is</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adversarial</m:t>
                            </m:r>
                          </m:lim>
                        </m:limLow>
                      </m:fName>
                      <m:e>
                        <m:r>
                          <a:rPr lang="en-US" i="1">
                            <a:solidFill>
                              <a:srgbClr val="FF0000"/>
                            </a:solidFill>
                            <a:latin typeface="Cambria Math" panose="02040503050406030204" pitchFamily="18" charset="0"/>
                          </a:rPr>
                          <m:t>𝛿</m:t>
                        </m:r>
                      </m:e>
                    </m:func>
                  </m:oMath>
                </a14:m>
                <a:r>
                  <a:rPr lang="en-US" dirty="0"/>
                  <a:t>   (e.g., </a:t>
                </a:r>
                <a:r>
                  <a:rPr lang="en-US" dirty="0" err="1"/>
                  <a:t>Deepfool</a:t>
                </a:r>
                <a:r>
                  <a:rPr lang="en-US" dirty="0"/>
                  <a:t>, C&amp;W)</a:t>
                </a:r>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199" t="-2653" r="-16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dirty="0"/>
                  <a:t> 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 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550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dirty="0"/>
                  <a:t> seems to be more aligned w. human perception</a:t>
                </a:r>
              </a:p>
              <a:p>
                <a:pPr lvl="1"/>
                <a:r>
                  <a:rPr lang="en-US" dirty="0"/>
                  <a:t>e.g., you </a:t>
                </a:r>
                <a:r>
                  <a:rPr lang="en-US"/>
                  <a:t>can clearly see </a:t>
                </a:r>
                <a:r>
                  <a:rPr lang="en-US" dirty="0"/>
                  <a:t>the color difference of the green pixel in the lower right figure with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dirty="0"/>
                  <a:t> distance</a:t>
                </a:r>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792" t="-109" r="-11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p:txBody>
          <a:bodyPr/>
          <a:lstStyle/>
          <a:p>
            <a:r>
              <a:rPr lang="en-US" sz="3600" b="0" dirty="0"/>
              <a:t>Model </a:t>
            </a:r>
            <a:r>
              <a:rPr lang="en-US" sz="3600" dirty="0"/>
              <a:t>Training </a:t>
            </a:r>
            <a:r>
              <a:rPr lang="en-US" sz="3600" b="0" dirty="0"/>
              <a:t>vs. Local Search for Adversarial Input Generation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a:t>
                </a:r>
                <a:r>
                  <a:rPr lang="en-US"/>
                  <a:t>for model </a:t>
                </a:r>
                <a:r>
                  <a:rPr lang="en-US" dirty="0"/>
                  <a:t>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model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r="-21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pic>
        <p:nvPicPr>
          <p:cNvPr id="20" name="Graphic 19">
            <a:extLst>
              <a:ext uri="{FF2B5EF4-FFF2-40B4-BE49-F238E27FC236}">
                <a16:creationId xmlns:a16="http://schemas.microsoft.com/office/drawing/2014/main" id="{6650B0C7-3F58-49A6-820C-55EFBFEF0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425" y="0"/>
            <a:ext cx="1296144" cy="1296144"/>
          </a:xfrm>
          <a:prstGeom prst="rect">
            <a:avLst/>
          </a:prstGeom>
        </p:spPr>
      </p:pic>
    </p:spTree>
    <p:extLst>
      <p:ext uri="{BB962C8B-B14F-4D97-AF65-F5344CB8AC3E}">
        <p14:creationId xmlns:p14="http://schemas.microsoft.com/office/powerpoint/2010/main" val="246577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In general,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SE" i="1" dirty="0"/>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234962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2349625"/>
              </a:xfrm>
              <a:blipFill>
                <a:blip r:embed="rId3"/>
                <a:stretch>
                  <a:fillRect l="-1704" t="-3109"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onto this norm ball by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295400"/>
                <a:ext cx="8363272" cy="2925688"/>
              </a:xfrm>
            </p:spPr>
            <p:txBody>
              <a:bodyPr>
                <a:normAutofit fontScale="62500" lnSpcReduction="20000"/>
              </a:bodyPr>
              <a:lstStyle/>
              <a:p>
                <a:r>
                  <a:rPr lang="en-US" dirty="0"/>
                  <a:t>Instead of taking a single large step as in FGSM, PGD takes many small steps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r>
                  <a:rPr lang="en-US" dirty="0"/>
                  <a:t>. (Fig shows the final </a:t>
                </a:r>
                <a14:m>
                  <m:oMath xmlns:m="http://schemas.openxmlformats.org/officeDocument/2006/math">
                    <m:r>
                      <a:rPr lang="en-US" b="0" i="1" smtClean="0">
                        <a:latin typeface="Cambria Math" panose="02040503050406030204" pitchFamily="18" charset="0"/>
                      </a:rPr>
                      <m:t>𝛿</m:t>
                    </m:r>
                  </m:oMath>
                </a14:m>
                <a:r>
                  <a:rPr lang="en-US" dirty="0"/>
                  <a:t> to end up at a corner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ball, but it may not be in general.)</a:t>
                </a:r>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295400"/>
                <a:ext cx="8363272" cy="2925688"/>
              </a:xfrm>
              <a:blipFill>
                <a:blip r:embed="rId3"/>
                <a:stretch>
                  <a:fillRect l="-656" t="-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418-3F54-4724-AB0A-EEA44BFB3090}"/>
              </a:ext>
            </a:extLst>
          </p:cNvPr>
          <p:cNvSpPr>
            <a:spLocks noGrp="1"/>
          </p:cNvSpPr>
          <p:nvPr>
            <p:ph type="title"/>
          </p:nvPr>
        </p:nvSpPr>
        <p:spPr>
          <a:xfrm>
            <a:off x="457200" y="-99392"/>
            <a:ext cx="8229600" cy="868362"/>
          </a:xfrm>
        </p:spPr>
        <p:txBody>
          <a:bodyPr/>
          <a:lstStyle/>
          <a:p>
            <a:r>
              <a:rPr lang="en-US" altLang="zh-CN" dirty="0"/>
              <a:t>Projected </a:t>
            </a:r>
            <a:r>
              <a:rPr lang="en-US" dirty="0"/>
              <a:t>Steepest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D6D1D0-99D1-4DF5-9424-B12E97D46821}"/>
                  </a:ext>
                </a:extLst>
              </p:cNvPr>
              <p:cNvSpPr>
                <a:spLocks noGrp="1"/>
              </p:cNvSpPr>
              <p:nvPr>
                <p:ph idx="1"/>
              </p:nvPr>
            </p:nvSpPr>
            <p:spPr>
              <a:xfrm>
                <a:off x="457200" y="768969"/>
                <a:ext cx="8229600" cy="3556847"/>
              </a:xfrm>
            </p:spPr>
            <p:txBody>
              <a:bodyPr>
                <a:normAutofit fontScale="55000" lnSpcReduction="20000"/>
              </a:bodyPr>
              <a:lstStyle/>
              <a:p>
                <a:r>
                  <a:rPr lang="en-US" altLang="zh-CN" dirty="0"/>
                  <a:t>PGD is highly sensitive to the gradient size, which can be very small. In contrast, PSD finds some update direction </a:t>
                </a:r>
                <a14:m>
                  <m:oMath xmlns:m="http://schemas.openxmlformats.org/officeDocument/2006/math">
                    <m:r>
                      <a:rPr lang="en-US" altLang="zh-CN" b="0" i="1" dirty="0" smtClean="0">
                        <a:latin typeface="Cambria Math" panose="02040503050406030204" pitchFamily="18" charset="0"/>
                      </a:rPr>
                      <m:t>𝑣</m:t>
                    </m:r>
                  </m:oMath>
                </a14:m>
                <a:r>
                  <a:rPr lang="en-US" altLang="zh-CN" dirty="0"/>
                  <a:t>, chosen to maximize the inner product between </a:t>
                </a:r>
                <a14:m>
                  <m:oMath xmlns:m="http://schemas.openxmlformats.org/officeDocument/2006/math">
                    <m:r>
                      <a:rPr lang="en-US" altLang="zh-CN" i="1" dirty="0">
                        <a:latin typeface="Cambria Math" panose="02040503050406030204" pitchFamily="18" charset="0"/>
                      </a:rPr>
                      <m:t>𝑣</m:t>
                    </m:r>
                  </m:oMath>
                </a14:m>
                <a:r>
                  <a:rPr lang="en-US" altLang="zh-CN" dirty="0"/>
                  <a:t> and the gradient subject to a norm constraint on </a:t>
                </a:r>
                <a14:m>
                  <m:oMath xmlns:m="http://schemas.openxmlformats.org/officeDocument/2006/math">
                    <m:r>
                      <a:rPr lang="en-US" altLang="zh-CN" i="1" dirty="0">
                        <a:latin typeface="Cambria Math" panose="02040503050406030204" pitchFamily="18" charset="0"/>
                      </a:rPr>
                      <m:t>𝑣</m:t>
                    </m:r>
                  </m:oMath>
                </a14:m>
                <a:r>
                  <a:rPr lang="en-US" altLang="zh-CN" dirty="0"/>
                  <a:t>: </a:t>
                </a:r>
              </a:p>
              <a:p>
                <a:pPr lvl="1"/>
                <a14:m>
                  <m:oMath xmlns:m="http://schemas.openxmlformats.org/officeDocument/2006/math">
                    <m:r>
                      <a:rPr lang="en-US" i="1" smtClean="0">
                        <a:latin typeface="Cambria Math" panose="02040503050406030204" pitchFamily="18" charset="0"/>
                      </a:rPr>
                      <m:t>𝛿</m:t>
                    </m:r>
                    <m:r>
                      <a:rPr lang="en-US"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i="0">
                                    <a:latin typeface="Cambria Math" panose="02040503050406030204" pitchFamily="18" charset="0"/>
                                  </a:rPr>
                                  <m:t>α</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m:rPr>
                                    <m:sty m:val="p"/>
                                  </m:rPr>
                                  <a:rPr lang="en-US" i="0">
                                    <a:latin typeface="Cambria Math" panose="02040503050406030204" pitchFamily="18" charset="0"/>
                                  </a:rPr>
                                  <m:t>δ</m:t>
                                </m:r>
                              </m:sub>
                            </m:sSub>
                            <m:r>
                              <a:rPr lang="en-US" b="0" i="1" smtClean="0">
                                <a:latin typeface="Cambria Math" panose="02040503050406030204" pitchFamily="18" charset="0"/>
                              </a:rPr>
                              <m:t>𝐽</m:t>
                            </m:r>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smtClean="0">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sign</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r>
                          <a:rPr lang="en-US" b="0" i="1" smtClean="0">
                            <a:latin typeface="Cambria Math" panose="02040503050406030204" pitchFamily="18" charset="0"/>
                          </a:rPr>
                          <m:t>)</m:t>
                        </m:r>
                      </m:e>
                    </m:func>
                  </m:oMath>
                </a14:m>
                <a:r>
                  <a:rPr lang="en-US" dirty="0"/>
                  <a:t> (similar to FGSM, except we do not make </a:t>
                </a:r>
                <a14:m>
                  <m:oMath xmlns:m="http://schemas.openxmlformats.org/officeDocument/2006/math">
                    <m:r>
                      <a:rPr lang="en-US" b="0" i="1" smtClean="0">
                        <a:latin typeface="Cambria Math" panose="02040503050406030204" pitchFamily="18" charset="0"/>
                      </a:rPr>
                      <m:t>𝛼</m:t>
                    </m:r>
                  </m:oMath>
                </a14:m>
                <a:r>
                  <a:rPr lang="en-US" dirty="0"/>
                  <a:t> very large)</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i="1">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d>
                          </m:e>
                          <m:sub>
                            <m:r>
                              <a:rPr lang="en-US" b="0" i="1" smtClean="0">
                                <a:latin typeface="Cambria Math" panose="02040503050406030204" pitchFamily="18" charset="0"/>
                              </a:rPr>
                              <m:t>2</m:t>
                            </m:r>
                          </m:sub>
                        </m:sSub>
                      </m:den>
                    </m:f>
                  </m:oMath>
                </a14:m>
                <a:endParaRPr lang="en-US" dirty="0"/>
              </a:p>
              <a:p>
                <a:r>
                  <a:rPr lang="en-US" dirty="0"/>
                  <a:t>Recall vector inner product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dirty="0"/>
                  <a:t>, where </a:t>
                </a:r>
                <a14:m>
                  <m:oMath xmlns:m="http://schemas.openxmlformats.org/officeDocument/2006/math">
                    <m:r>
                      <a:rPr lang="en-US" i="1">
                        <a:latin typeface="Cambria Math" panose="02040503050406030204" pitchFamily="18" charset="0"/>
                      </a:rPr>
                      <m:t>𝜃</m:t>
                    </m:r>
                  </m:oMath>
                </a14:m>
                <a:r>
                  <a:rPr lang="en-US" dirty="0"/>
                  <a:t> is the angle between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the update direction and step size are changed to point to a corner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𝛼</m:t>
                    </m:r>
                  </m:oMath>
                </a14:m>
                <a:r>
                  <a:rPr lang="en-US" dirty="0"/>
                  <a:t> that is most aligned with the original gradient direction </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the update direction is unchanged, but step size is changed to point to the boundary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CED6D1D0-99D1-4DF5-9424-B12E97D46821}"/>
                  </a:ext>
                </a:extLst>
              </p:cNvPr>
              <p:cNvSpPr>
                <a:spLocks noGrp="1" noRot="1" noChangeAspect="1" noMove="1" noResize="1" noEditPoints="1" noAdjustHandles="1" noChangeArrowheads="1" noChangeShapeType="1" noTextEdit="1"/>
              </p:cNvSpPr>
              <p:nvPr>
                <p:ph idx="1"/>
              </p:nvPr>
            </p:nvSpPr>
            <p:spPr>
              <a:xfrm>
                <a:off x="457200" y="768969"/>
                <a:ext cx="8229600" cy="3556847"/>
              </a:xfrm>
              <a:blipFill>
                <a:blip r:embed="rId3"/>
                <a:stretch>
                  <a:fillRect l="-444" t="-2397"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591682-B97D-4AD0-90C1-2C90BB0FD61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8" name="Picture 7">
            <a:extLst>
              <a:ext uri="{FF2B5EF4-FFF2-40B4-BE49-F238E27FC236}">
                <a16:creationId xmlns:a16="http://schemas.microsoft.com/office/drawing/2014/main" id="{DD366AC0-5300-4902-A598-71A7A49226C0}"/>
              </a:ext>
            </a:extLst>
          </p:cNvPr>
          <p:cNvPicPr>
            <a:picLocks noChangeAspect="1"/>
          </p:cNvPicPr>
          <p:nvPr/>
        </p:nvPicPr>
        <p:blipFill>
          <a:blip r:embed="rId4"/>
          <a:stretch>
            <a:fillRect/>
          </a:stretch>
        </p:blipFill>
        <p:spPr>
          <a:xfrm>
            <a:off x="3459005" y="4241611"/>
            <a:ext cx="2225990" cy="2323682"/>
          </a:xfrm>
          <a:prstGeom prst="rect">
            <a:avLst/>
          </a:prstGeom>
        </p:spPr>
      </p:pic>
      <p:pic>
        <p:nvPicPr>
          <p:cNvPr id="1026" name="Picture 2">
            <a:extLst>
              <a:ext uri="{FF2B5EF4-FFF2-40B4-BE49-F238E27FC236}">
                <a16:creationId xmlns:a16="http://schemas.microsoft.com/office/drawing/2014/main" id="{65853873-440B-493D-9A42-33E54CCD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99" y="4547696"/>
            <a:ext cx="2095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6E33CEE-31C8-4794-BDFE-160174F71B9B}"/>
              </a:ext>
            </a:extLst>
          </p:cNvPr>
          <p:cNvSpPr/>
          <p:nvPr/>
        </p:nvSpPr>
        <p:spPr bwMode="auto">
          <a:xfrm>
            <a:off x="6196044" y="4611488"/>
            <a:ext cx="1608150" cy="1656184"/>
          </a:xfrm>
          <a:prstGeom prst="ellipse">
            <a:avLst/>
          </a:prstGeom>
          <a:noFill/>
          <a:ln w="190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8" name="Straight Connector 17">
            <a:extLst>
              <a:ext uri="{FF2B5EF4-FFF2-40B4-BE49-F238E27FC236}">
                <a16:creationId xmlns:a16="http://schemas.microsoft.com/office/drawing/2014/main" id="{F1BE3957-767A-410D-986D-798FBF4D5970}"/>
              </a:ext>
            </a:extLst>
          </p:cNvPr>
          <p:cNvCxnSpPr>
            <a:stCxn id="14" idx="2"/>
            <a:endCxn id="14" idx="6"/>
          </p:cNvCxnSpPr>
          <p:nvPr/>
        </p:nvCxnSpPr>
        <p:spPr bwMode="auto">
          <a:xfrm>
            <a:off x="6196044" y="5439580"/>
            <a:ext cx="1608150" cy="0"/>
          </a:xfrm>
          <a:prstGeom prst="line">
            <a:avLst/>
          </a:prstGeom>
          <a:noFill/>
          <a:ln w="254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32CA861-A480-42E1-B08B-ADEC4574397A}"/>
              </a:ext>
            </a:extLst>
          </p:cNvPr>
          <p:cNvCxnSpPr>
            <a:cxnSpLocks/>
          </p:cNvCxnSpPr>
          <p:nvPr/>
        </p:nvCxnSpPr>
        <p:spPr bwMode="auto">
          <a:xfrm>
            <a:off x="6196044" y="5328746"/>
            <a:ext cx="0" cy="221668"/>
          </a:xfrm>
          <a:prstGeom prst="line">
            <a:avLst/>
          </a:prstGeom>
          <a:no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557802-1C52-481C-97C7-68A95E713E69}"/>
              </a:ext>
            </a:extLst>
          </p:cNvPr>
          <p:cNvCxnSpPr>
            <a:cxnSpLocks/>
          </p:cNvCxnSpPr>
          <p:nvPr/>
        </p:nvCxnSpPr>
        <p:spPr bwMode="auto">
          <a:xfrm>
            <a:off x="7819249" y="5328746"/>
            <a:ext cx="0" cy="221668"/>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8B284D-28F8-4113-9DD4-2DF6732A7BFF}"/>
                  </a:ext>
                </a:extLst>
              </p:cNvPr>
              <p:cNvSpPr txBox="1"/>
              <p:nvPr/>
            </p:nvSpPr>
            <p:spPr>
              <a:xfrm>
                <a:off x="6660617" y="5373216"/>
                <a:ext cx="6790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𝛼</m:t>
                      </m:r>
                    </m:oMath>
                  </m:oMathPara>
                </a14:m>
                <a:endParaRPr lang="en-SE" dirty="0"/>
              </a:p>
            </p:txBody>
          </p:sp>
        </mc:Choice>
        <mc:Fallback xmlns="">
          <p:sp>
            <p:nvSpPr>
              <p:cNvPr id="24" name="TextBox 23">
                <a:extLst>
                  <a:ext uri="{FF2B5EF4-FFF2-40B4-BE49-F238E27FC236}">
                    <a16:creationId xmlns:a16="http://schemas.microsoft.com/office/drawing/2014/main" id="{2D8B284D-28F8-4113-9DD4-2DF6732A7BFF}"/>
                  </a:ext>
                </a:extLst>
              </p:cNvPr>
              <p:cNvSpPr txBox="1">
                <a:spLocks noRot="1" noChangeAspect="1" noMove="1" noResize="1" noEditPoints="1" noAdjustHandles="1" noChangeArrowheads="1" noChangeShapeType="1" noTextEdit="1"/>
              </p:cNvSpPr>
              <p:nvPr/>
            </p:nvSpPr>
            <p:spPr>
              <a:xfrm>
                <a:off x="6660617" y="5373216"/>
                <a:ext cx="679004" cy="369332"/>
              </a:xfrm>
              <a:prstGeom prst="rect">
                <a:avLst/>
              </a:prstGeom>
              <a:blipFill>
                <a:blip r:embed="rId6"/>
                <a:stretch>
                  <a:fillRect/>
                </a:stretch>
              </a:blipFill>
            </p:spPr>
            <p:txBody>
              <a:bodyPr/>
              <a:lstStyle/>
              <a:p>
                <a:r>
                  <a:rPr lang="en-SE">
                    <a:noFill/>
                  </a:rPr>
                  <a:t> </a:t>
                </a:r>
              </a:p>
            </p:txBody>
          </p:sp>
        </mc:Fallback>
      </mc:AlternateContent>
      <p:cxnSp>
        <p:nvCxnSpPr>
          <p:cNvPr id="27" name="Straight Arrow Connector 26">
            <a:extLst>
              <a:ext uri="{FF2B5EF4-FFF2-40B4-BE49-F238E27FC236}">
                <a16:creationId xmlns:a16="http://schemas.microsoft.com/office/drawing/2014/main" id="{6DBD6E91-62E9-458F-8AD6-0E0ADB18AEDB}"/>
              </a:ext>
            </a:extLst>
          </p:cNvPr>
          <p:cNvCxnSpPr/>
          <p:nvPr/>
        </p:nvCxnSpPr>
        <p:spPr bwMode="auto">
          <a:xfrm flipV="1">
            <a:off x="7023559" y="5002814"/>
            <a:ext cx="111090" cy="436766"/>
          </a:xfrm>
          <a:prstGeom prst="straightConnector1">
            <a:avLst/>
          </a:prstGeom>
          <a:noFill/>
          <a:ln w="25400" cap="flat" cmpd="sng" algn="ctr">
            <a:solidFill>
              <a:schemeClr val="tx1"/>
            </a:solidFill>
            <a:prstDash val="solid"/>
            <a:round/>
            <a:headEnd type="oval" w="med" len="med"/>
            <a:tailEnd type="triangle" w="med" len="med"/>
          </a:ln>
          <a:effectLst/>
        </p:spPr>
      </p:cxnSp>
      <p:cxnSp>
        <p:nvCxnSpPr>
          <p:cNvPr id="28" name="Straight Arrow Connector 27">
            <a:extLst>
              <a:ext uri="{FF2B5EF4-FFF2-40B4-BE49-F238E27FC236}">
                <a16:creationId xmlns:a16="http://schemas.microsoft.com/office/drawing/2014/main" id="{D7A6D6EF-9BED-4F69-8DB2-BDC36258C165}"/>
              </a:ext>
            </a:extLst>
          </p:cNvPr>
          <p:cNvCxnSpPr>
            <a:cxnSpLocks/>
          </p:cNvCxnSpPr>
          <p:nvPr/>
        </p:nvCxnSpPr>
        <p:spPr bwMode="auto">
          <a:xfrm flipV="1">
            <a:off x="7032154" y="4611488"/>
            <a:ext cx="216379" cy="828140"/>
          </a:xfrm>
          <a:prstGeom prst="straightConnector1">
            <a:avLst/>
          </a:prstGeom>
          <a:noFill/>
          <a:ln w="25400" cap="flat" cmpd="sng" algn="ctr">
            <a:solidFill>
              <a:schemeClr val="bg1">
                <a:lumMod val="65000"/>
              </a:schemeClr>
            </a:solidFill>
            <a:prstDash val="solid"/>
            <a:round/>
            <a:headEnd type="oval"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E13D6-21F0-4929-8192-1379AA01F848}"/>
                  </a:ext>
                </a:extLst>
              </p:cNvPr>
              <p:cNvSpPr txBox="1"/>
              <p:nvPr/>
            </p:nvSpPr>
            <p:spPr>
              <a:xfrm>
                <a:off x="6158893" y="5036531"/>
                <a:ext cx="12335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oMath>
                  </m:oMathPara>
                </a14:m>
                <a:endParaRPr lang="en-SE" dirty="0"/>
              </a:p>
            </p:txBody>
          </p:sp>
        </mc:Choice>
        <mc:Fallback xmlns="">
          <p:sp>
            <p:nvSpPr>
              <p:cNvPr id="32" name="TextBox 31">
                <a:extLst>
                  <a:ext uri="{FF2B5EF4-FFF2-40B4-BE49-F238E27FC236}">
                    <a16:creationId xmlns:a16="http://schemas.microsoft.com/office/drawing/2014/main" id="{FC7E13D6-21F0-4929-8192-1379AA01F848}"/>
                  </a:ext>
                </a:extLst>
              </p:cNvPr>
              <p:cNvSpPr txBox="1">
                <a:spLocks noRot="1" noChangeAspect="1" noMove="1" noResize="1" noEditPoints="1" noAdjustHandles="1" noChangeArrowheads="1" noChangeShapeType="1" noTextEdit="1"/>
              </p:cNvSpPr>
              <p:nvPr/>
            </p:nvSpPr>
            <p:spPr>
              <a:xfrm>
                <a:off x="6158893" y="5036531"/>
                <a:ext cx="1233510" cy="369332"/>
              </a:xfrm>
              <a:prstGeom prst="rect">
                <a:avLst/>
              </a:prstGeom>
              <a:blipFill>
                <a:blip r:embed="rId7"/>
                <a:stretch>
                  <a:fillRect b="-114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4B9553-6D7E-4917-8F0A-E10AE796D8C2}"/>
                  </a:ext>
                </a:extLst>
              </p:cNvPr>
              <p:cNvSpPr txBox="1"/>
              <p:nvPr/>
            </p:nvSpPr>
            <p:spPr>
              <a:xfrm>
                <a:off x="6722866" y="4334170"/>
                <a:ext cx="1233510" cy="383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oMath>
                  </m:oMathPara>
                </a14:m>
                <a:endParaRPr lang="en-SE" dirty="0"/>
              </a:p>
            </p:txBody>
          </p:sp>
        </mc:Choice>
        <mc:Fallback xmlns="">
          <p:sp>
            <p:nvSpPr>
              <p:cNvPr id="33" name="TextBox 32">
                <a:extLst>
                  <a:ext uri="{FF2B5EF4-FFF2-40B4-BE49-F238E27FC236}">
                    <a16:creationId xmlns:a16="http://schemas.microsoft.com/office/drawing/2014/main" id="{DB4B9553-6D7E-4917-8F0A-E10AE796D8C2}"/>
                  </a:ext>
                </a:extLst>
              </p:cNvPr>
              <p:cNvSpPr txBox="1">
                <a:spLocks noRot="1" noChangeAspect="1" noMove="1" noResize="1" noEditPoints="1" noAdjustHandles="1" noChangeArrowheads="1" noChangeShapeType="1" noTextEdit="1"/>
              </p:cNvSpPr>
              <p:nvPr/>
            </p:nvSpPr>
            <p:spPr>
              <a:xfrm>
                <a:off x="6722866" y="4334170"/>
                <a:ext cx="1233510" cy="383118"/>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44191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92500" lnSpcReduction="20000"/>
          </a:bodyPr>
          <a:lstStyle/>
          <a:p>
            <a:r>
              <a:rPr lang="en-US" dirty="0"/>
              <a:t>Distribution Shift: In reality, the data distributions during inference on may NOT be the same as the ones we train it on</a:t>
            </a:r>
          </a:p>
          <a:p>
            <a:pPr lvl="1"/>
            <a:r>
              <a:rPr lang="en-US" dirty="0"/>
              <a:t>May be naturally occurring, or may be due </a:t>
            </a:r>
            <a:r>
              <a:rPr lang="en-US"/>
              <a:t>to adversarial attacks</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Explicitly try to change label to a particular target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The maximization problem aims to maximize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b="0" dirty="0"/>
                  <a:t>, and</a:t>
                </a:r>
                <a:r>
                  <a:rPr lang="en-US" dirty="0"/>
                  <a:t> minimize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of the true class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i="1">
                            <a:latin typeface="Cambria Math" panose="02040503050406030204" pitchFamily="18" charset="0"/>
                          </a:rPr>
                          <m:t>)</m:t>
                        </m:r>
                      </m:e>
                    </m:func>
                  </m:oMath>
                </a14:m>
                <a:endParaRPr lang="en-US" b="0" dirty="0"/>
              </a:p>
              <a:p>
                <a:r>
                  <a:rPr lang="en-US" dirty="0"/>
                  <a:t>An alternative is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and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the other classes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i="1">
                            <a:latin typeface="Cambria Math" panose="02040503050406030204" pitchFamily="18" charset="0"/>
                          </a:rPr>
                          <m:t>)</m:t>
                        </m:r>
                      </m:e>
                    </m:func>
                  </m:oMath>
                </a14:m>
                <a:endParaRPr lang="en-US" dirty="0"/>
              </a:p>
              <a:p>
                <a:r>
                  <a:rPr lang="en-US" dirty="0"/>
                  <a:t>(We are optimizing the logits at the last linear layer before applying the SoftMax operator. Since SoftMax is a monotonically-increasing function, removing it does not affect the solution of </a:t>
                </a:r>
                <a14:m>
                  <m:oMath xmlns:m="http://schemas.openxmlformats.org/officeDocument/2006/math">
                    <m:r>
                      <a:rPr lang="en-US" i="1" smtClean="0">
                        <a:latin typeface="Cambria Math" panose="02040503050406030204" pitchFamily="18" charset="0"/>
                      </a:rPr>
                      <m:t>𝛿</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399" r="-5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046603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00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 the objective tries to minimize the perturbation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 instead of putting a hard bound 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815" t="-2843" r="-889" b="-157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to 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r>
              <a:rPr lang="zh-CN" altLang="en-US" dirty="0"/>
              <a:t> </a:t>
            </a:r>
            <a:r>
              <a:rPr lang="en-US" altLang="zh-CN" dirty="0"/>
              <a:t>e.g.,</a:t>
            </a:r>
            <a:r>
              <a:rPr lang="zh-CN" altLang="en-US" dirty="0"/>
              <a:t> </a:t>
            </a:r>
            <a:r>
              <a:rPr lang="en-US" altLang="zh-CN" dirty="0"/>
              <a:t>viewed</a:t>
            </a:r>
            <a:r>
              <a:rPr lang="zh-CN" altLang="en-US" dirty="0"/>
              <a:t> </a:t>
            </a:r>
            <a:r>
              <a:rPr lang="en-US" altLang="zh-CN" dirty="0"/>
              <a:t>from</a:t>
            </a:r>
            <a:r>
              <a:rPr lang="zh-CN" altLang="en-US" dirty="0"/>
              <a:t> </a:t>
            </a:r>
            <a:r>
              <a:rPr lang="en-US" altLang="zh-CN" dirty="0"/>
              <a:t>different angles</a:t>
            </a:r>
            <a:endParaRPr lang="en-US" dirty="0"/>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pPr lvl="1"/>
                <a:r>
                  <a:rPr lang="en-US" dirty="0"/>
                  <a:t>(The problem formulation is minimization, but you can change it to </a:t>
                </a:r>
                <a:r>
                  <a:rPr lang="en-US"/>
                  <a:t>maximization by </a:t>
                </a:r>
                <a:r>
                  <a:rPr lang="en-US" dirty="0"/>
                  <a:t>adding a minus sign.)</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0" y="3961069"/>
                <a:ext cx="3222815"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0" y="3961069"/>
                <a:ext cx="3222815"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1971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70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a:p>
                <a:pPr lvl="1"/>
                <a:r>
                  <a:rPr lang="en-US" dirty="0"/>
                  <a:t>Tighter bounds lead </a:t>
                </a:r>
                <a:r>
                  <a:rPr lang="en-US"/>
                  <a:t>to higher </a:t>
                </a:r>
                <a:r>
                  <a:rPr lang="en-US" dirty="0"/>
                  <a:t>computational efficiency of the MILP solver; tightness of the bounds does not affect optimality of the result, as long as the bounds are safe</a:t>
                </a:r>
              </a:p>
            </p:txBody>
          </p:sp>
        </mc:Choice>
        <mc:Fallback xmlns="">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815" t="-4282" r="-1037" b="-25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a:bodyPr>
              <a:lstStyle/>
              <a:p>
                <a14:m>
                  <m:oMath xmlns:m="http://schemas.openxmlformats.org/officeDocument/2006/math">
                    <m:r>
                      <a:rPr lang="en-US" sz="1600" b="0" i="1" smtClean="0">
                        <a:latin typeface="Cambria Math" panose="02040503050406030204" pitchFamily="18" charset="0"/>
                      </a:rPr>
                      <m:t>𝑊</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𝑧</m:t>
                    </m:r>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e>
                          </m:mr>
                        </m:m>
                      </m:e>
                    </m:d>
                    <m:r>
                      <a:rPr lang="en-US" sz="1600" i="1">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𝑏</m:t>
                    </m:r>
                    <m:r>
                      <a:rPr lang="en-US" sz="1600" b="0" i="1" smtClean="0">
                        <a:latin typeface="Cambria Math" panose="02040503050406030204" pitchFamily="18" charset="0"/>
                      </a:rPr>
                      <m:t>=0</m:t>
                    </m:r>
                  </m:oMath>
                </a14:m>
                <a:endParaRPr lang="en-US" sz="1600" dirty="0"/>
              </a:p>
              <a:p>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i="1">
                                  <a:latin typeface="Cambria Math" panose="02040503050406030204" pitchFamily="18" charset="0"/>
                                </a:rPr>
                                <m:t>1</m:t>
                              </m:r>
                            </m:e>
                          </m:mr>
                          <m:mr>
                            <m:e>
                              <m:r>
                                <a:rPr lang="en-US" sz="1600" i="1">
                                  <a:latin typeface="Cambria Math" panose="02040503050406030204" pitchFamily="18" charset="0"/>
                                </a:rPr>
                                <m:t>1</m:t>
                              </m:r>
                            </m:e>
                            <m:e>
                              <m:r>
                                <a:rPr lang="en-US" sz="1600" i="1">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mr>
                          <m:mr>
                            <m:e>
                              <m:r>
                                <a:rPr lang="en-US" sz="1600" i="1">
                                  <a:latin typeface="Cambria Math" panose="02040503050406030204" pitchFamily="18" charset="0"/>
                                </a:rPr>
                                <m:t>.1</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.3</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r>
                      <a:rPr lang="en-US" sz="1600" i="1">
                        <a:latin typeface="Cambria Math" panose="02040503050406030204" pitchFamily="18" charset="0"/>
                      </a:rPr>
                      <m:t>𝑊𝑧</m:t>
                    </m:r>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4</m:t>
                                  </m:r>
                                </m:sub>
                              </m:sSub>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.7</m:t>
                              </m:r>
                            </m:e>
                          </m:mr>
                          <m:mr>
                            <m:e>
                              <m:r>
                                <a:rPr lang="en-US" sz="1600" i="1">
                                  <a:latin typeface="Cambria Math" panose="02040503050406030204" pitchFamily="18" charset="0"/>
                                </a:rPr>
                                <m:t>.2</m:t>
                              </m:r>
                            </m:e>
                          </m:mr>
                        </m:m>
                      </m:e>
                    </m:d>
                  </m:oMath>
                </a14:m>
                <a:endParaRPr lang="en-US" sz="1600" b="0" i="1" dirty="0">
                  <a:latin typeface="Cambria Math" panose="02040503050406030204" pitchFamily="18" charset="0"/>
                </a:endParaRPr>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lower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upper (lower)</a:t>
                </a:r>
                <a:r>
                  <a:rPr lang="en-US" sz="1600" dirty="0"/>
                  <a:t> bound</a:t>
                </a:r>
                <a:endParaRPr lang="en-US" sz="1600" b="0" dirty="0"/>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upper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lower (upper)</a:t>
                </a:r>
                <a:r>
                  <a:rPr lang="en-US" sz="1600"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196752"/>
                <a:ext cx="8229600" cy="3384376"/>
              </a:xfrm>
            </p:spPr>
            <p:txBody>
              <a:bodyPr>
                <a:normAutofit fontScale="55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gives a robustness </a:t>
                </a:r>
                <a:r>
                  <a:rPr lang="en-US" sz="3200" b="0" u="none" strike="noStrike" baseline="0" dirty="0">
                    <a:solidFill>
                      <a:srgbClr val="000000"/>
                    </a:solidFill>
                    <a:latin typeface="HelveticaNeue-LightItalic"/>
                  </a:rPr>
                  <a:t>certificate: Given a data input </a:t>
                </a:r>
                <a14:m>
                  <m:oMath xmlns:m="http://schemas.openxmlformats.org/officeDocument/2006/math">
                    <m:r>
                      <a:rPr lang="en-US" sz="3200" b="0" i="1" u="none" strike="noStrike" baseline="0" smtClean="0">
                        <a:solidFill>
                          <a:srgbClr val="000000"/>
                        </a:solidFill>
                        <a:latin typeface="Cambria Math" panose="02040503050406030204" pitchFamily="18" charset="0"/>
                      </a:rPr>
                      <m:t>𝑥</m:t>
                    </m:r>
                  </m:oMath>
                </a14:m>
                <a:r>
                  <a:rPr lang="en-US" sz="3200" b="0" u="none" strike="noStrike" baseline="0" dirty="0">
                    <a:solidFill>
                      <a:srgbClr val="000000"/>
                    </a:solidFill>
                    <a:latin typeface="HelveticaNeue-LightItalic"/>
                  </a:rPr>
                  <a:t> and a NN model, under the specified threat model (e.g.,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𝑙</m:t>
                        </m:r>
                      </m:e>
                      <m:sub>
                        <m:r>
                          <a:rPr lang="en-US" sz="3200" b="0" i="1" u="none" strike="noStrike" baseline="0" smtClean="0">
                            <a:solidFill>
                              <a:srgbClr val="000000"/>
                            </a:solidFill>
                            <a:latin typeface="Cambria Math" panose="02040503050406030204" pitchFamily="18" charset="0"/>
                          </a:rPr>
                          <m:t>∞</m:t>
                        </m:r>
                      </m:sub>
                    </m:sSub>
                  </m:oMath>
                </a14:m>
                <a:r>
                  <a:rPr lang="en-US" sz="3200" b="0" u="none" strike="noStrike" baseline="0" dirty="0">
                    <a:solidFill>
                      <a:srgbClr val="000000"/>
                    </a:solidFill>
                    <a:latin typeface="HelveticaNeue-LightItalic"/>
                  </a:rPr>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sz="3200" b="0" u="none" strike="noStrike" baseline="0" dirty="0">
                    <a:solidFill>
                      <a:srgbClr val="000000"/>
                    </a:solidFill>
                    <a:latin typeface="HelveticaNeue-LightItalic"/>
                  </a:rPr>
                  <a:t>), the top-1 prediction of the perturbed input will not be altered</a:t>
                </a:r>
                <a:r>
                  <a:rPr lang="en-US" sz="3200" b="0" u="none" strike="noStrike" dirty="0">
                    <a:solidFill>
                      <a:srgbClr val="000000"/>
                    </a:solidFill>
                    <a:latin typeface="HelveticaNeue-LightItalic"/>
                  </a:rPr>
                  <a:t> to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𝑡𝑎𝑟𝑔</m:t>
                        </m:r>
                      </m:sub>
                    </m:sSub>
                  </m:oMath>
                </a14:m>
                <a:r>
                  <a:rPr lang="en-US" sz="3200" b="0" u="none" strike="noStrike" baseline="0" dirty="0">
                    <a:solidFill>
                      <a:srgbClr val="000000"/>
                    </a:solidFill>
                    <a:latin typeface="HelveticaNeue-LightItalic"/>
                  </a:rPr>
                  <a:t>, i.e.,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target class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𝑡𝑎𝑟𝑔</m:t>
                        </m:r>
                      </m:sub>
                    </m:sSub>
                  </m:oMath>
                </a14:m>
                <a:r>
                  <a:rPr lang="en-US" dirty="0">
                    <a:solidFill>
                      <a:srgbClr val="000000"/>
                    </a:solidFill>
                    <a:latin typeface="CambriaMath"/>
                  </a:rPr>
                  <a:t> </a:t>
                </a:r>
                <a:endParaRPr lang="en-US" sz="3200" b="0" i="0" u="none" strike="noStrike" baseline="0" dirty="0">
                  <a:solidFill>
                    <a:srgbClr val="000000"/>
                  </a:solidFill>
                  <a:latin typeface="HelveticaNeue-Light"/>
                </a:endParaRP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&gt;0</m:t>
                        </m:r>
                      </m:e>
                    </m:func>
                  </m:oMath>
                </a14:m>
                <a:r>
                  <a:rPr lang="en-US" dirty="0"/>
                  <a:t>, then it is not possible to misclassify a perturbed cat image as a dog</a:t>
                </a:r>
              </a:p>
              <a:p>
                <a:r>
                  <a:rPr lang="en-US" sz="3200" b="0" i="0" u="none" strike="noStrike" baseline="0" dirty="0">
                    <a:solidFill>
                      <a:srgbClr val="000000"/>
                    </a:solidFill>
                    <a:latin typeface="HelveticaNeue-Light"/>
                  </a:rPr>
                  <a:t>If the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196752"/>
                <a:ext cx="8229600" cy="3384376"/>
              </a:xfrm>
              <a:blipFill>
                <a:blip r:embed="rId2"/>
                <a:stretch>
                  <a:fillRect l="-444" r="-1333" b="-7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47EA-51FD-42E7-871D-1551DB885447}"/>
              </a:ext>
            </a:extLst>
          </p:cNvPr>
          <p:cNvSpPr>
            <a:spLocks noGrp="1"/>
          </p:cNvSpPr>
          <p:nvPr>
            <p:ph type="title"/>
          </p:nvPr>
        </p:nvSpPr>
        <p:spPr/>
        <p:txBody>
          <a:bodyPr/>
          <a:lstStyle/>
          <a:p>
            <a:r>
              <a:rPr lang="en-US" dirty="0"/>
              <a:t>Certified Robustness Illustration</a:t>
            </a:r>
            <a:endParaRPr lang="en-SE" dirty="0"/>
          </a:p>
        </p:txBody>
      </p:sp>
      <p:sp>
        <p:nvSpPr>
          <p:cNvPr id="3" name="Content Placeholder 2">
            <a:extLst>
              <a:ext uri="{FF2B5EF4-FFF2-40B4-BE49-F238E27FC236}">
                <a16:creationId xmlns:a16="http://schemas.microsoft.com/office/drawing/2014/main" id="{5987FE06-7317-4C1C-A594-7DFDA12002C8}"/>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D796509-FFBC-4821-9F04-3685E0269665}"/>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EA598FE7-051C-4230-BF4C-EEAB0493028C}"/>
              </a:ext>
            </a:extLst>
          </p:cNvPr>
          <p:cNvPicPr>
            <a:picLocks noChangeAspect="1"/>
          </p:cNvPicPr>
          <p:nvPr/>
        </p:nvPicPr>
        <p:blipFill>
          <a:blip r:embed="rId2"/>
          <a:stretch>
            <a:fillRect/>
          </a:stretch>
        </p:blipFill>
        <p:spPr>
          <a:xfrm>
            <a:off x="0" y="1484820"/>
            <a:ext cx="9144000" cy="4726560"/>
          </a:xfrm>
          <a:prstGeom prst="rect">
            <a:avLst/>
          </a:prstGeom>
        </p:spPr>
      </p:pic>
      <p:sp>
        <p:nvSpPr>
          <p:cNvPr id="7" name="TextBox 6">
            <a:extLst>
              <a:ext uri="{FF2B5EF4-FFF2-40B4-BE49-F238E27FC236}">
                <a16:creationId xmlns:a16="http://schemas.microsoft.com/office/drawing/2014/main" id="{8A7232A5-53A9-4A9E-8163-D4F2E330849F}"/>
              </a:ext>
            </a:extLst>
          </p:cNvPr>
          <p:cNvSpPr txBox="1"/>
          <p:nvPr/>
        </p:nvSpPr>
        <p:spPr>
          <a:xfrm>
            <a:off x="1277634" y="6583362"/>
            <a:ext cx="6588732" cy="253916"/>
          </a:xfrm>
          <a:prstGeom prst="rect">
            <a:avLst/>
          </a:prstGeom>
          <a:noFill/>
        </p:spPr>
        <p:txBody>
          <a:bodyPr wrap="square">
            <a:spAutoFit/>
          </a:bodyPr>
          <a:lstStyle/>
          <a:p>
            <a:pPr algn="l"/>
            <a:r>
              <a:rPr lang="en-US" sz="1050" b="0" i="0" dirty="0">
                <a:effectLst/>
                <a:latin typeface="Roboto"/>
              </a:rPr>
              <a:t>ECCV 2020 Tutorial on Adversarial Robustness of Deep Learning Models by Pin-Yu Chen (IBM Research)</a:t>
            </a:r>
          </a:p>
        </p:txBody>
      </p:sp>
    </p:spTree>
    <p:extLst>
      <p:ext uri="{BB962C8B-B14F-4D97-AF65-F5344CB8AC3E}">
        <p14:creationId xmlns:p14="http://schemas.microsoft.com/office/powerpoint/2010/main" val="912774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9D12-E300-43FF-BB73-3EC010A94235}"/>
              </a:ext>
            </a:extLst>
          </p:cNvPr>
          <p:cNvSpPr>
            <a:spLocks noGrp="1"/>
          </p:cNvSpPr>
          <p:nvPr>
            <p:ph type="title"/>
          </p:nvPr>
        </p:nvSpPr>
        <p:spPr/>
        <p:txBody>
          <a:bodyPr/>
          <a:lstStyle/>
          <a:p>
            <a:r>
              <a:rPr lang="en-US" dirty="0"/>
              <a:t>Certified Robustness Illustration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0612DB-AA42-4FA1-A3CE-AC48F33606D3}"/>
                  </a:ext>
                </a:extLst>
              </p:cNvPr>
              <p:cNvSpPr>
                <a:spLocks noGrp="1"/>
              </p:cNvSpPr>
              <p:nvPr>
                <p:ph idx="1"/>
              </p:nvPr>
            </p:nvSpPr>
            <p:spPr>
              <a:xfrm>
                <a:off x="457200" y="1052736"/>
                <a:ext cx="8229600" cy="971480"/>
              </a:xfrm>
            </p:spPr>
            <p:txBody>
              <a:bodyPr/>
              <a:lstStyle/>
              <a:p>
                <a:r>
                  <a:rPr lang="en-US" sz="2400" dirty="0"/>
                  <a:t>We can use an iterative process (e.g. binary search) to find the maximum </a:t>
                </a:r>
                <a14:m>
                  <m:oMath xmlns:m="http://schemas.openxmlformats.org/officeDocument/2006/math">
                    <m:r>
                      <a:rPr lang="en-US" sz="2400" b="0" i="1" smtClean="0">
                        <a:latin typeface="Cambria Math" panose="02040503050406030204" pitchFamily="18" charset="0"/>
                      </a:rPr>
                      <m:t>𝜖</m:t>
                    </m:r>
                  </m:oMath>
                </a14:m>
                <a:r>
                  <a:rPr lang="en-US" sz="2400" dirty="0"/>
                  <a:t> for the robustness certificate </a:t>
                </a:r>
                <a:endParaRPr lang="en-SE" sz="2400" dirty="0"/>
              </a:p>
            </p:txBody>
          </p:sp>
        </mc:Choice>
        <mc:Fallback xmlns="">
          <p:sp>
            <p:nvSpPr>
              <p:cNvPr id="3" name="Content Placeholder 2">
                <a:extLst>
                  <a:ext uri="{FF2B5EF4-FFF2-40B4-BE49-F238E27FC236}">
                    <a16:creationId xmlns:a16="http://schemas.microsoft.com/office/drawing/2014/main" id="{150612DB-AA42-4FA1-A3CE-AC48F33606D3}"/>
                  </a:ext>
                </a:extLst>
              </p:cNvPr>
              <p:cNvSpPr>
                <a:spLocks noGrp="1" noRot="1" noChangeAspect="1" noMove="1" noResize="1" noEditPoints="1" noAdjustHandles="1" noChangeArrowheads="1" noChangeShapeType="1" noTextEdit="1"/>
              </p:cNvSpPr>
              <p:nvPr>
                <p:ph idx="1"/>
              </p:nvPr>
            </p:nvSpPr>
            <p:spPr>
              <a:xfrm>
                <a:off x="457200" y="1052736"/>
                <a:ext cx="8229600" cy="971480"/>
              </a:xfrm>
              <a:blipFill>
                <a:blip r:embed="rId2"/>
                <a:stretch>
                  <a:fillRect l="-963" t="-44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073D6A2-355E-4978-AB3A-E083327BCC5D}"/>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7FEFAC09-83AB-4363-BDF1-36F3281B21E5}"/>
              </a:ext>
            </a:extLst>
          </p:cNvPr>
          <p:cNvPicPr>
            <a:picLocks noChangeAspect="1"/>
          </p:cNvPicPr>
          <p:nvPr/>
        </p:nvPicPr>
        <p:blipFill>
          <a:blip r:embed="rId3"/>
          <a:stretch>
            <a:fillRect/>
          </a:stretch>
        </p:blipFill>
        <p:spPr>
          <a:xfrm>
            <a:off x="13155" y="2024216"/>
            <a:ext cx="9144000" cy="4505819"/>
          </a:xfrm>
          <a:prstGeom prst="rect">
            <a:avLst/>
          </a:prstGeom>
        </p:spPr>
      </p:pic>
      <p:sp>
        <p:nvSpPr>
          <p:cNvPr id="7" name="TextBox 6">
            <a:extLst>
              <a:ext uri="{FF2B5EF4-FFF2-40B4-BE49-F238E27FC236}">
                <a16:creationId xmlns:a16="http://schemas.microsoft.com/office/drawing/2014/main" id="{A1441DC0-AB91-4272-B453-5EBAD112BA77}"/>
              </a:ext>
            </a:extLst>
          </p:cNvPr>
          <p:cNvSpPr txBox="1"/>
          <p:nvPr/>
        </p:nvSpPr>
        <p:spPr>
          <a:xfrm>
            <a:off x="1277634" y="6583362"/>
            <a:ext cx="6588732" cy="253916"/>
          </a:xfrm>
          <a:prstGeom prst="rect">
            <a:avLst/>
          </a:prstGeom>
          <a:noFill/>
        </p:spPr>
        <p:txBody>
          <a:bodyPr wrap="square">
            <a:spAutoFit/>
          </a:bodyPr>
          <a:lstStyle/>
          <a:p>
            <a:pPr algn="l"/>
            <a:r>
              <a:rPr lang="en-US" sz="1050" b="0" i="0" dirty="0">
                <a:effectLst/>
                <a:latin typeface="Roboto"/>
              </a:rPr>
              <a:t>ECCV 2020 Tutorial on Adversarial Robustness of Deep Learning Models by Pin-Yu Chen (IBM Research)</a:t>
            </a:r>
          </a:p>
        </p:txBody>
      </p:sp>
    </p:spTree>
    <p:extLst>
      <p:ext uri="{BB962C8B-B14F-4D97-AF65-F5344CB8AC3E}">
        <p14:creationId xmlns:p14="http://schemas.microsoft.com/office/powerpoint/2010/main" val="215435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a:xfrm>
            <a:off x="457200" y="83490"/>
            <a:ext cx="8229600" cy="868362"/>
          </a:xfrm>
        </p:spPr>
        <p:txBody>
          <a:bodyPr/>
          <a:lstStyle/>
          <a:p>
            <a:r>
              <a:rPr lang="en-US" sz="3200" dirty="0"/>
              <a:t>Adversarial Training w. Outer Minimization</a:t>
            </a:r>
            <a:endParaRPr lang="en-SE" sz="3200" dirty="0"/>
          </a:p>
        </p:txBody>
      </p:sp>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a:bodyPr>
          <a:lstStyle/>
          <a:p>
            <a:endParaRPr lang="en-SE" dirty="0"/>
          </a:p>
        </p:txBody>
      </p:sp>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2"/>
          <a:stretch>
            <a:fillRect/>
          </a:stretch>
        </p:blipFill>
        <p:spPr>
          <a:xfrm>
            <a:off x="801071" y="811646"/>
            <a:ext cx="7541858" cy="3118121"/>
          </a:xfrm>
          <a:prstGeom prst="rect">
            <a:avLst/>
          </a:prstGeom>
        </p:spPr>
      </p:pic>
      <p:pic>
        <p:nvPicPr>
          <p:cNvPr id="7" name="Picture 6">
            <a:extLst>
              <a:ext uri="{FF2B5EF4-FFF2-40B4-BE49-F238E27FC236}">
                <a16:creationId xmlns:a16="http://schemas.microsoft.com/office/drawing/2014/main" id="{17B17430-5D36-41DA-97D1-905359B442E1}"/>
              </a:ext>
            </a:extLst>
          </p:cNvPr>
          <p:cNvPicPr>
            <a:picLocks noChangeAspect="1"/>
          </p:cNvPicPr>
          <p:nvPr/>
        </p:nvPicPr>
        <p:blipFill>
          <a:blip r:embed="rId3"/>
          <a:stretch>
            <a:fillRect/>
          </a:stretch>
        </p:blipFill>
        <p:spPr>
          <a:xfrm>
            <a:off x="686488" y="3982696"/>
            <a:ext cx="6322640" cy="2833995"/>
          </a:xfrm>
          <a:prstGeom prst="rect">
            <a:avLst/>
          </a:prstGeom>
        </p:spPr>
      </p:pic>
      <p:sp>
        <p:nvSpPr>
          <p:cNvPr id="8" name="TextBox 7">
            <a:extLst>
              <a:ext uri="{FF2B5EF4-FFF2-40B4-BE49-F238E27FC236}">
                <a16:creationId xmlns:a16="http://schemas.microsoft.com/office/drawing/2014/main" id="{4286C645-F833-4640-BEFA-E3C1507C0459}"/>
              </a:ext>
            </a:extLst>
          </p:cNvPr>
          <p:cNvSpPr txBox="1"/>
          <p:nvPr/>
        </p:nvSpPr>
        <p:spPr>
          <a:xfrm>
            <a:off x="7148131" y="4059002"/>
            <a:ext cx="1919669" cy="2031325"/>
          </a:xfrm>
          <a:prstGeom prst="rect">
            <a:avLst/>
          </a:prstGeom>
          <a:noFill/>
          <a:ln w="12700">
            <a:solidFill>
              <a:schemeClr val="tx1"/>
            </a:solidFill>
          </a:ln>
        </p:spPr>
        <p:txBody>
          <a:bodyPr wrap="square">
            <a:spAutoFit/>
          </a:bodyPr>
          <a:lstStyle/>
          <a:p>
            <a:r>
              <a:rPr lang="en-US" dirty="0"/>
              <a:t>Higher network capacity enables more complex decision boundary and more robust classification</a:t>
            </a:r>
            <a:endParaRPr lang="en-SE" dirty="0"/>
          </a:p>
        </p:txBody>
      </p:sp>
      <p:sp>
        <p:nvSpPr>
          <p:cNvPr id="5" name="TextBox 4">
            <a:extLst>
              <a:ext uri="{FF2B5EF4-FFF2-40B4-BE49-F238E27FC236}">
                <a16:creationId xmlns:a16="http://schemas.microsoft.com/office/drawing/2014/main" id="{8DE15D12-DD79-4FEC-9093-B16C2E68FC07}"/>
              </a:ext>
            </a:extLst>
          </p:cNvPr>
          <p:cNvSpPr txBox="1"/>
          <p:nvPr/>
        </p:nvSpPr>
        <p:spPr>
          <a:xfrm>
            <a:off x="7540332" y="3429000"/>
            <a:ext cx="1095172" cy="369332"/>
          </a:xfrm>
          <a:prstGeom prst="rect">
            <a:avLst/>
          </a:prstGeom>
          <a:noFill/>
        </p:spPr>
        <p:txBody>
          <a:bodyPr wrap="none" rtlCol="0">
            <a:spAutoFit/>
          </a:bodyPr>
          <a:lstStyle/>
          <a:p>
            <a:r>
              <a:rPr lang="en-US" dirty="0"/>
              <a:t>(omitted)</a:t>
            </a:r>
            <a:endParaRPr lang="en-SE" dirty="0"/>
          </a:p>
        </p:txBody>
      </p:sp>
      <p:pic>
        <p:nvPicPr>
          <p:cNvPr id="12" name="Picture 11">
            <a:extLst>
              <a:ext uri="{FF2B5EF4-FFF2-40B4-BE49-F238E27FC236}">
                <a16:creationId xmlns:a16="http://schemas.microsoft.com/office/drawing/2014/main" id="{357132BE-A92E-4F8A-8584-971453DB9924}"/>
              </a:ext>
            </a:extLst>
          </p:cNvPr>
          <p:cNvPicPr>
            <a:picLocks noChangeAspect="1"/>
          </p:cNvPicPr>
          <p:nvPr/>
        </p:nvPicPr>
        <p:blipFill>
          <a:blip r:embed="rId4"/>
          <a:stretch>
            <a:fillRect/>
          </a:stretch>
        </p:blipFill>
        <p:spPr>
          <a:xfrm>
            <a:off x="0" y="1090695"/>
            <a:ext cx="1171114" cy="1103363"/>
          </a:xfrm>
          <a:prstGeom prst="rect">
            <a:avLst/>
          </a:prstGeom>
        </p:spPr>
      </p:pic>
    </p:spTree>
    <p:extLst>
      <p:ext uri="{BB962C8B-B14F-4D97-AF65-F5344CB8AC3E}">
        <p14:creationId xmlns:p14="http://schemas.microsoft.com/office/powerpoint/2010/main" val="1113397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normAutofit fontScale="92500" lnSpcReduction="10000"/>
              </a:bodyPr>
              <a:lstStyle/>
              <a:p>
                <a:r>
                  <a:rPr lang="en-US" altLang="zh-CN" dirty="0"/>
                  <a:t>H</a:t>
                </a:r>
                <a:r>
                  <a:rPr lang="en-US" dirty="0"/>
                  <a:t>ow to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a:p>
                <a:r>
                  <a:rPr lang="en-US" dirty="0" err="1"/>
                  <a:t>Danskin’s</a:t>
                </a:r>
                <a:r>
                  <a:rPr lang="en-US" dirty="0"/>
                  <a:t> Theorem: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r>
                  <a:rPr lang="en-US" dirty="0"/>
                  <a:t>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the point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a:p>
                <a:r>
                  <a:rPr lang="en-US" dirty="0"/>
                  <a:t>It only applies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481" t="-2509" r="-23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2910722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1258513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2306446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a:xfrm>
            <a:off x="216469" y="93051"/>
            <a:ext cx="8579296" cy="868362"/>
          </a:xfrm>
        </p:spPr>
        <p:txBody>
          <a:bodyPr/>
          <a:lstStyle/>
          <a:p>
            <a:r>
              <a:rPr lang="en-US" sz="3600" dirty="0"/>
              <a:t>Smoothing Filter on the Input as Defense</a:t>
            </a:r>
            <a:endParaRPr lang="en-SE" sz="3600"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35496" y="1295400"/>
            <a:ext cx="3845663" cy="5105400"/>
          </a:xfrm>
        </p:spPr>
        <p:txBody>
          <a:bodyPr>
            <a:normAutofit fontScale="92500" lnSpcReduction="20000"/>
          </a:bodyPr>
          <a:lstStyle/>
          <a:p>
            <a:r>
              <a:rPr lang="en-US" dirty="0"/>
              <a:t>The filter helps make the loss surface smoother, which makes attacks more difficult </a:t>
            </a:r>
          </a:p>
          <a:p>
            <a:r>
              <a:rPr lang="en-US" dirty="0"/>
              <a:t>Not a very effective defense. Furthermore,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138941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2921977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an “ultimate” version of data augmentation</a:t>
            </a:r>
          </a:p>
          <a:p>
            <a:pPr lvl="1"/>
            <a:r>
              <a:rPr lang="en-US" dirty="0"/>
              <a:t>by training on the ”most confusing” samples</a:t>
            </a:r>
          </a:p>
          <a:p>
            <a:pPr lvl="1"/>
            <a:r>
              <a:rPr lang="en-US" dirty="0"/>
              <a:t>Model-dependent (vs. model-independent in regular data augmentation)</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285728"/>
          </a:xfrm>
        </p:spPr>
        <p:txBody>
          <a:bodyPr>
            <a:normAutofit fontScale="62500" lnSpcReduction="20000"/>
          </a:bodyPr>
          <a:lstStyle/>
          <a:p>
            <a:r>
              <a:rPr lang="en-US" dirty="0"/>
              <a:t>Theorem [Tsipras et al. 2018]: No “free lunch”: trade-off between accuracy and robustness</a:t>
            </a:r>
          </a:p>
          <a:p>
            <a:r>
              <a:rPr lang="en-US" dirty="0"/>
              <a:t>Standard training tries to use all features to maximize model accuracy, incl. non-robust features (e.g., outdoor scenery for class label “dog”), and the resulting model is vulnerable to adversarial examples that manipulate the non-robust features w. minor perturbations</a:t>
            </a:r>
          </a:p>
          <a:p>
            <a:r>
              <a:rPr lang="en-US" dirty="0"/>
              <a:t>Adversarial training tries to use only robust features (e.g., human-recognizable dog features like ears, tail, black nose…for class label “dog”) to increase model robustness at the cost of reduced accuracy, since larger and more noticeable  perturbations are needed to change the robust features</a:t>
            </a:r>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11" name="Picture 10">
            <a:extLst>
              <a:ext uri="{FF2B5EF4-FFF2-40B4-BE49-F238E27FC236}">
                <a16:creationId xmlns:a16="http://schemas.microsoft.com/office/drawing/2014/main" id="{F60E7ED9-529E-4B00-896B-CFC515AEC12C}"/>
              </a:ext>
            </a:extLst>
          </p:cNvPr>
          <p:cNvPicPr>
            <a:picLocks noChangeAspect="1"/>
          </p:cNvPicPr>
          <p:nvPr/>
        </p:nvPicPr>
        <p:blipFill>
          <a:blip r:embed="rId2"/>
          <a:stretch>
            <a:fillRect/>
          </a:stretch>
        </p:blipFill>
        <p:spPr>
          <a:xfrm>
            <a:off x="92292" y="4572413"/>
            <a:ext cx="8992855" cy="1905266"/>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CD03-4EC3-44A0-AE2B-02E2707C5192}"/>
              </a:ext>
            </a:extLst>
          </p:cNvPr>
          <p:cNvSpPr>
            <a:spLocks noGrp="1"/>
          </p:cNvSpPr>
          <p:nvPr>
            <p:ph type="title"/>
          </p:nvPr>
        </p:nvSpPr>
        <p:spPr/>
        <p:txBody>
          <a:bodyPr/>
          <a:lstStyle/>
          <a:p>
            <a:r>
              <a:rPr lang="en-US" dirty="0"/>
              <a:t>Adversarial Robustness is Not Free</a:t>
            </a:r>
            <a:endParaRPr lang="en-SE" dirty="0"/>
          </a:p>
        </p:txBody>
      </p:sp>
      <p:sp>
        <p:nvSpPr>
          <p:cNvPr id="3" name="Content Placeholder 2">
            <a:extLst>
              <a:ext uri="{FF2B5EF4-FFF2-40B4-BE49-F238E27FC236}">
                <a16:creationId xmlns:a16="http://schemas.microsoft.com/office/drawing/2014/main" id="{2E631BD1-1C29-4109-8BB7-33C7D009A258}"/>
              </a:ext>
            </a:extLst>
          </p:cNvPr>
          <p:cNvSpPr>
            <a:spLocks noGrp="1"/>
          </p:cNvSpPr>
          <p:nvPr>
            <p:ph idx="1"/>
          </p:nvPr>
        </p:nvSpPr>
        <p:spPr/>
        <p:txBody>
          <a:bodyPr/>
          <a:lstStyle/>
          <a:p>
            <a:r>
              <a:rPr lang="en-US" dirty="0"/>
              <a:t>Optimization during training more difficult and models need to be larger</a:t>
            </a:r>
          </a:p>
          <a:p>
            <a:r>
              <a:rPr lang="en-US" dirty="0"/>
              <a:t>More training data might be required</a:t>
            </a:r>
          </a:p>
          <a:p>
            <a:r>
              <a:rPr lang="en-US" dirty="0"/>
              <a:t>Might need to lose on “standard” measures of performance like precision, recall, accuracy</a:t>
            </a:r>
            <a:endParaRPr lang="en-SE" dirty="0"/>
          </a:p>
        </p:txBody>
      </p:sp>
      <p:sp>
        <p:nvSpPr>
          <p:cNvPr id="4" name="Slide Number Placeholder 3">
            <a:extLst>
              <a:ext uri="{FF2B5EF4-FFF2-40B4-BE49-F238E27FC236}">
                <a16:creationId xmlns:a16="http://schemas.microsoft.com/office/drawing/2014/main" id="{C6A740EB-430D-4501-9414-A7A6BDE47D83}"/>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3738950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5C-BF3B-4AF1-9CE2-39B6AFA0BDAB}"/>
              </a:ext>
            </a:extLst>
          </p:cNvPr>
          <p:cNvSpPr>
            <a:spLocks noGrp="1"/>
          </p:cNvSpPr>
          <p:nvPr>
            <p:ph type="title"/>
          </p:nvPr>
        </p:nvSpPr>
        <p:spPr/>
        <p:txBody>
          <a:bodyPr/>
          <a:lstStyle/>
          <a:p>
            <a:r>
              <a:rPr lang="en-US" sz="3600" dirty="0"/>
              <a:t>But There Are (Unexpected?) Benefits Too</a:t>
            </a:r>
            <a:endParaRPr lang="en-SE" sz="3600" dirty="0"/>
          </a:p>
        </p:txBody>
      </p:sp>
      <p:sp>
        <p:nvSpPr>
          <p:cNvPr id="3" name="Content Placeholder 2">
            <a:extLst>
              <a:ext uri="{FF2B5EF4-FFF2-40B4-BE49-F238E27FC236}">
                <a16:creationId xmlns:a16="http://schemas.microsoft.com/office/drawing/2014/main" id="{8ECEF14C-7458-441D-9A25-C25817FC0A62}"/>
              </a:ext>
            </a:extLst>
          </p:cNvPr>
          <p:cNvSpPr>
            <a:spLocks noGrp="1"/>
          </p:cNvSpPr>
          <p:nvPr>
            <p:ph idx="1"/>
          </p:nvPr>
        </p:nvSpPr>
        <p:spPr>
          <a:xfrm>
            <a:off x="457200" y="1295400"/>
            <a:ext cx="8229600" cy="2133600"/>
          </a:xfrm>
        </p:spPr>
        <p:txBody>
          <a:bodyPr>
            <a:normAutofit fontScale="92500" lnSpcReduction="20000"/>
          </a:bodyPr>
          <a:lstStyle/>
          <a:p>
            <a:r>
              <a:rPr lang="en-US" dirty="0"/>
              <a:t>Models become more semantically meaningful</a:t>
            </a:r>
          </a:p>
          <a:p>
            <a:r>
              <a:rPr lang="en-US" dirty="0"/>
              <a:t>Fig shows heatmaps highlighting the pixels that maximally activate the output neuron with the predicted label</a:t>
            </a:r>
            <a:endParaRPr lang="en-SE" dirty="0"/>
          </a:p>
        </p:txBody>
      </p:sp>
      <p:sp>
        <p:nvSpPr>
          <p:cNvPr id="4" name="Slide Number Placeholder 3">
            <a:extLst>
              <a:ext uri="{FF2B5EF4-FFF2-40B4-BE49-F238E27FC236}">
                <a16:creationId xmlns:a16="http://schemas.microsoft.com/office/drawing/2014/main" id="{07EAF552-93B2-4B37-B924-5D658DFE3DAD}"/>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E86C2737-F11C-4993-BDC0-B0D2C20752ED}"/>
              </a:ext>
            </a:extLst>
          </p:cNvPr>
          <p:cNvPicPr>
            <a:picLocks noChangeAspect="1"/>
          </p:cNvPicPr>
          <p:nvPr/>
        </p:nvPicPr>
        <p:blipFill>
          <a:blip r:embed="rId2"/>
          <a:stretch>
            <a:fillRect/>
          </a:stretch>
        </p:blipFill>
        <p:spPr>
          <a:xfrm>
            <a:off x="282919" y="3472731"/>
            <a:ext cx="8578162" cy="3110631"/>
          </a:xfrm>
          <a:prstGeom prst="rect">
            <a:avLst/>
          </a:prstGeom>
        </p:spPr>
      </p:pic>
    </p:spTree>
    <p:extLst>
      <p:ext uri="{BB962C8B-B14F-4D97-AF65-F5344CB8AC3E}">
        <p14:creationId xmlns:p14="http://schemas.microsoft.com/office/powerpoint/2010/main" val="2159495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4000" dirty="0"/>
              <a:t>But There Are (Unexpected?) Benefits Too</a:t>
            </a:r>
            <a:endParaRPr lang="en-SE"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95400"/>
            <a:ext cx="8229600" cy="2504813"/>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detectable by humans</a:t>
            </a:r>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2"/>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3"/>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a:xfrm>
            <a:off x="457200" y="1295400"/>
            <a:ext cx="8229600" cy="5479110"/>
          </a:xfrm>
        </p:spPr>
        <p:txBody>
          <a:bodyPr>
            <a:normAutofit fontScale="77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Open-source tools:</a:t>
            </a:r>
          </a:p>
          <a:p>
            <a:pPr lvl="1"/>
            <a:r>
              <a:rPr lang="en-US" dirty="0"/>
              <a:t>IBM Adversarial Robustness Toolbox (ART) </a:t>
            </a:r>
            <a:r>
              <a:rPr lang="en-US" dirty="0">
                <a:hlinkClick r:id="rId3"/>
              </a:rPr>
              <a:t>https://github.com/Trusted-AI/adversarial-robustness-toolbox</a:t>
            </a:r>
            <a:r>
              <a:rPr lang="en-US" dirty="0"/>
              <a:t> </a:t>
            </a:r>
          </a:p>
          <a:p>
            <a:pPr lvl="1"/>
            <a:r>
              <a:rPr lang="en-US" dirty="0" err="1"/>
              <a:t>CleverHans</a:t>
            </a:r>
            <a:r>
              <a:rPr lang="en-US" dirty="0"/>
              <a:t> </a:t>
            </a:r>
            <a:r>
              <a:rPr lang="en-US" dirty="0">
                <a:hlinkClick r:id="rId4"/>
              </a:rPr>
              <a:t>https://github.com/cleverhans-lab/cleverhans</a:t>
            </a:r>
            <a:endParaRPr lang="en-US" dirty="0"/>
          </a:p>
          <a:p>
            <a:pPr lvl="1"/>
            <a:r>
              <a:rPr lang="en-US" dirty="0" err="1"/>
              <a:t>Foolbox</a:t>
            </a:r>
            <a:r>
              <a:rPr lang="en-US" dirty="0"/>
              <a:t> </a:t>
            </a:r>
            <a:r>
              <a:rPr lang="en-US" dirty="0">
                <a:hlinkClick r:id="rId5"/>
              </a:rPr>
              <a:t>https://github.com/bethgelab/foolbox</a:t>
            </a:r>
            <a:r>
              <a:rPr lang="en-US" dirty="0"/>
              <a:t> </a:t>
            </a:r>
          </a:p>
          <a:p>
            <a:pPr marL="0" indent="0">
              <a:buNone/>
            </a:pPr>
            <a:br>
              <a:rPr lang="en-US" dirty="0"/>
            </a:br>
            <a:r>
              <a:rPr lang="en-US" dirty="0"/>
              <a:t>	</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5039</TotalTime>
  <Words>6173</Words>
  <Application>Microsoft Office PowerPoint</Application>
  <PresentationFormat>On-screen Show (4:3)</PresentationFormat>
  <Paragraphs>594</Paragraphs>
  <Slides>74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CambriaMath</vt:lpstr>
      <vt:lpstr>HelveticaNeue-Light</vt:lpstr>
      <vt:lpstr>HelveticaNeue-LightItalic</vt:lpstr>
      <vt:lpstr>Raleway</vt:lpstr>
      <vt:lpstr>Arial</vt:lpstr>
      <vt:lpstr>Calibri</vt:lpstr>
      <vt:lpstr>Cambria Math</vt:lpstr>
      <vt:lpstr>Roboto</vt:lpstr>
      <vt:lpstr>Default Design</vt:lpstr>
      <vt:lpstr>L4.2 Adversarial Robustness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Robust ML Problem Formulation</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Model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Projected Steepest Descent</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Certified Robustness Illustration</vt:lpstr>
      <vt:lpstr>Certified Robustness Illustration</vt:lpstr>
      <vt:lpstr>Approach #3</vt:lpstr>
      <vt:lpstr>Convex Relaxation</vt:lpstr>
      <vt:lpstr>Convex Relaxation as Conservative Approximation</vt:lpstr>
      <vt:lpstr>Interval-based Bounds</vt:lpstr>
      <vt:lpstr>Outline</vt:lpstr>
      <vt:lpstr>Adversarial Training w. Outer Minimization</vt:lpstr>
      <vt:lpstr>Danskin’s Theorem</vt:lpstr>
      <vt:lpstr>Adversarial Training [Goodfellow et al., 2014]</vt:lpstr>
      <vt:lpstr>Evaluating Robust Models</vt:lpstr>
      <vt:lpstr>What Makes the Models Robust?</vt:lpstr>
      <vt:lpstr>Loss Surfaces Examples</vt:lpstr>
      <vt:lpstr>Smoothing Filter on the Input as Defense</vt:lpstr>
      <vt:lpstr>Outline</vt:lpstr>
      <vt:lpstr>Adv. Robust Generalization Needs More Data to Avoid Overfitting</vt:lpstr>
      <vt:lpstr>Does Being Robust Help “Standard” Generalization?</vt:lpstr>
      <vt:lpstr>Does Being Robust Help “Standard” Generalization?</vt:lpstr>
      <vt:lpstr>Adversarial Robustness is Not Free</vt:lpstr>
      <vt:lpstr>But There Are (Unexpected?) Benefits Too</vt:lpstr>
      <vt:lpstr>But There Are (Unexpected?) Benefits Too</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399</cp:revision>
  <dcterms:created xsi:type="dcterms:W3CDTF">2020-03-21T16:53:45Z</dcterms:created>
  <dcterms:modified xsi:type="dcterms:W3CDTF">2021-08-19T13:36:10Z</dcterms:modified>
</cp:coreProperties>
</file>